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1" r:id="rId3"/>
    <p:sldId id="283" r:id="rId4"/>
    <p:sldId id="271" r:id="rId5"/>
    <p:sldId id="307" r:id="rId6"/>
    <p:sldId id="310" r:id="rId7"/>
    <p:sldId id="270" r:id="rId8"/>
  </p:sldIdLst>
  <p:sldSz cx="1218723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59B"/>
    <a:srgbClr val="007673"/>
    <a:srgbClr val="D6E6E3"/>
    <a:srgbClr val="B5D3CE"/>
    <a:srgbClr val="4D4D4D"/>
    <a:srgbClr val="5F5F5F"/>
    <a:srgbClr val="333333"/>
    <a:srgbClr val="008A87"/>
    <a:srgbClr val="00706D"/>
    <a:srgbClr val="00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2220" y="108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BA12D4-0EF1-4E0F-8FEA-7CAC26B5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" y="0"/>
            <a:ext cx="12185904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0FBB63-5330-4B7E-87F8-C4765C0E29C6}"/>
              </a:ext>
            </a:extLst>
          </p:cNvPr>
          <p:cNvSpPr/>
          <p:nvPr/>
        </p:nvSpPr>
        <p:spPr>
          <a:xfrm>
            <a:off x="5599611" y="462647"/>
            <a:ext cx="55996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cap="all" dirty="0">
                <a:latin typeface="Muller Bold" pitchFamily="50" charset="-52"/>
              </a:rPr>
              <a:t>«ПОКАЗАТЕЛИ ФОНДА в разрезе муниципальных образований»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4440898-491E-42F8-A15B-56196AC8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83680"/>
              </p:ext>
            </p:extLst>
          </p:nvPr>
        </p:nvGraphicFramePr>
        <p:xfrm>
          <a:off x="588748" y="1192103"/>
          <a:ext cx="3687161" cy="528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812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2379651838"/>
                    </a:ext>
                  </a:extLst>
                </a:gridCol>
              </a:tblGrid>
              <a:tr h="64741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% от общего кол-ва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 займов 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174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г. Краснодар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375 196,17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305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23,28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23239"/>
                  </a:ext>
                </a:extLst>
              </a:tr>
              <a:tr h="29032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Армавир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115 014,30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80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6,11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30337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Тимашевский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90 430,00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52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3,97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Кавказский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81 462,40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45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3,44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32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Новопокровский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52 130,00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45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3,44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Анапский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63 118,17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43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3,28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Курганинский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54 680,00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41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3,13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Новокубанский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57 770,00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2,98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Тихорецкий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5</a:t>
                      </a:r>
                      <a:r>
                        <a:rPr lang="ru-RU" sz="1100" dirty="0">
                          <a:latin typeface="Muller Bold"/>
                        </a:rPr>
                        <a:t>8 238,00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2,98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Крымский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52 077,00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2,82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2857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Гулькевичский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48 060,00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35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2,67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Брюховецкий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38 607,80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2,37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Северский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59 780,00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2,37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277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Muller Bold"/>
                        </a:rPr>
                        <a:t>г. Новороссийск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46 292,00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2,29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29564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Сочи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52 227,00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2,21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21819"/>
                  </a:ext>
                </a:extLst>
              </a:tr>
            </a:tbl>
          </a:graphicData>
        </a:graphic>
      </p:graphicFrame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32CE4A9A-692C-4A65-8587-7C363E4B9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03644"/>
              </p:ext>
            </p:extLst>
          </p:nvPr>
        </p:nvGraphicFramePr>
        <p:xfrm>
          <a:off x="4407748" y="1192103"/>
          <a:ext cx="3682515" cy="527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99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816082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618308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  <a:gridCol w="635726">
                  <a:extLst>
                    <a:ext uri="{9D8B030D-6E8A-4147-A177-3AD203B41FA5}">
                      <a16:colId xmlns:a16="http://schemas.microsoft.com/office/drawing/2014/main" val="2379651838"/>
                    </a:ext>
                  </a:extLst>
                </a:gridCol>
              </a:tblGrid>
              <a:tr h="62669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% от общего кол-ва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 займов 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27440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Ейский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43 772,00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2,14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57224"/>
                  </a:ext>
                </a:extLst>
              </a:tr>
              <a:tr h="25820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Каневской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50 530,00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1,98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30337"/>
                  </a:ext>
                </a:extLst>
              </a:tr>
              <a:tr h="31229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Тбилисский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31 080,00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1,76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399959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Muller Bold"/>
                        </a:rPr>
                        <a:t>Приморско</a:t>
                      </a:r>
                      <a:r>
                        <a:rPr lang="ru-RU" sz="1100" dirty="0">
                          <a:latin typeface="Muller Bold"/>
                        </a:rPr>
                        <a:t> -Ахтарский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32 315,00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1,68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2864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Белоглинский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25 700,00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1,60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2481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Крыловский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36 795,00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1,60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2864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Усть-Лабинский р-н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16  800,00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20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1,53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28935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Темрюкский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18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1,37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31229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27 665,00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1,29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1229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Динской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34 280,00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1,29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31229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Лабинский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37 090,00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1,29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1229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Щербиновский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21 340,00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1,22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2864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Горячий Ключ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22 920,00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1,07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2864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Мостовский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22 500,00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1,07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28647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Павловский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20 415,00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1,07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06995"/>
                  </a:ext>
                </a:extLst>
              </a:tr>
            </a:tbl>
          </a:graphicData>
        </a:graphic>
      </p:graphicFrame>
      <p:graphicFrame>
        <p:nvGraphicFramePr>
          <p:cNvPr id="12" name="Таблица 8">
            <a:extLst>
              <a:ext uri="{FF2B5EF4-FFF2-40B4-BE49-F238E27FC236}">
                <a16:creationId xmlns:a16="http://schemas.microsoft.com/office/drawing/2014/main" id="{4AB00D36-08BE-494E-B760-CD1121A14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48733"/>
              </p:ext>
            </p:extLst>
          </p:nvPr>
        </p:nvGraphicFramePr>
        <p:xfrm>
          <a:off x="8171608" y="1192103"/>
          <a:ext cx="3907181" cy="527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268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948381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588022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  <a:gridCol w="561510">
                  <a:extLst>
                    <a:ext uri="{9D8B030D-6E8A-4147-A177-3AD203B41FA5}">
                      <a16:colId xmlns:a16="http://schemas.microsoft.com/office/drawing/2014/main" val="2379651838"/>
                    </a:ext>
                  </a:extLst>
                </a:gridCol>
              </a:tblGrid>
              <a:tr h="64331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Кол –во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Muller Bold"/>
                        </a:rPr>
                        <a:t>% от общего кол-ва </a:t>
                      </a:r>
                      <a:r>
                        <a:rPr lang="ru-RU" sz="900" dirty="0" err="1">
                          <a:latin typeface="Muller Bold"/>
                        </a:rPr>
                        <a:t>выд</a:t>
                      </a:r>
                      <a:r>
                        <a:rPr lang="ru-RU" sz="900" dirty="0">
                          <a:latin typeface="Muller Bold"/>
                        </a:rPr>
                        <a:t>. займов 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29488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Успенский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1,07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10246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Ленинградский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23 336,00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0,99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26996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Выселковский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21 750,00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0,92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г. Геленджик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16 870,00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0,92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0506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Славянский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27 510,00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0,92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5561"/>
                  </a:ext>
                </a:extLst>
              </a:tr>
              <a:tr h="32567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Белореченский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23 007,00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0,84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325675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Калининский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26 850,00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0,84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31662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Туапсинский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13 250,00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11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0,84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06696"/>
                  </a:ext>
                </a:extLst>
              </a:tr>
              <a:tr h="31662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Красноармейский р-н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16 200,00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0,69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31662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Кущевский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22 100,00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0,69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31662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Отрадненский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12 800,00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0,69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31662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Апшеронский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11 470,00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0,53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35256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Кореновский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7 850,00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0,53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34905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Староминский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5 500,00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Muller Bold"/>
                        </a:rPr>
                        <a:t>0,23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8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4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12C48-1FA7-48F1-888C-477ED48B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C5242E-3716-4CCE-96FC-6429FEDB2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8" y="176170"/>
            <a:ext cx="11870422" cy="6409188"/>
          </a:xfrm>
        </p:spPr>
      </p:pic>
    </p:spTree>
    <p:extLst>
      <p:ext uri="{BB962C8B-B14F-4D97-AF65-F5344CB8AC3E}">
        <p14:creationId xmlns:p14="http://schemas.microsoft.com/office/powerpoint/2010/main" val="133111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490857" y="547700"/>
            <a:ext cx="24206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«СТАРТ»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CBECE11-EDA3-4CF2-804F-B1AA1CF20589}"/>
              </a:ext>
            </a:extLst>
          </p:cNvPr>
          <p:cNvSpPr/>
          <p:nvPr/>
        </p:nvSpPr>
        <p:spPr>
          <a:xfrm>
            <a:off x="544082" y="5487994"/>
            <a:ext cx="1413354" cy="116440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uller Bold" pitchFamily="50" charset="-52"/>
              </a:rPr>
              <a:t>Студент, 2%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BF650AA-33DB-49FA-9E06-5CAC4C03072C}"/>
              </a:ext>
            </a:extLst>
          </p:cNvPr>
          <p:cNvSpPr/>
          <p:nvPr/>
        </p:nvSpPr>
        <p:spPr>
          <a:xfrm>
            <a:off x="2526835" y="5487994"/>
            <a:ext cx="2226994" cy="1147461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 pitchFamily="50" charset="-52"/>
              </a:rPr>
              <a:t>Финалисты и участники школы молодого предпринимателя, 2%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BF1B31C-2A28-4E92-808E-0E6E504ED93A}"/>
              </a:ext>
            </a:extLst>
          </p:cNvPr>
          <p:cNvSpPr/>
          <p:nvPr/>
        </p:nvSpPr>
        <p:spPr>
          <a:xfrm>
            <a:off x="7456815" y="5477691"/>
            <a:ext cx="2119393" cy="11916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 pitchFamily="50" charset="-52"/>
              </a:rPr>
              <a:t>Безработные, обученные в ЦЗН, проекты которых одобрены, 2%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0A32DD7-3694-4128-817E-3B43C3971C09}"/>
              </a:ext>
            </a:extLst>
          </p:cNvPr>
          <p:cNvSpPr/>
          <p:nvPr/>
        </p:nvSpPr>
        <p:spPr>
          <a:xfrm>
            <a:off x="9006264" y="1155727"/>
            <a:ext cx="2834020" cy="151725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Условия предоставления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до 500 тыс. руб. – решение КК Фонда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от 500 тыс. руб. -1 млн. руб. – комиссия по отбору и одобрению проектов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006264" y="3302547"/>
            <a:ext cx="2834020" cy="16857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под залог приобретаемого  имущества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 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  <a:endParaRPr lang="ru-RU" sz="1200" b="1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4827942" y="1776778"/>
            <a:ext cx="2779241" cy="2779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897555" y="2144152"/>
            <a:ext cx="23920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Старт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3949949" y="768985"/>
            <a:ext cx="4594905" cy="4567291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403802" y="2394974"/>
              <a:ext cx="2255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083506"/>
              <a:ext cx="2395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До 1 млн. без подтверждения дохода, по бизнес плану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729727" y="4766711"/>
              <a:ext cx="2055198" cy="784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 льготных категорий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D59FF6-E784-4020-8757-B6F35986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57" y="3153232"/>
            <a:ext cx="743712" cy="754923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041FA32-68FF-4DBC-B73A-F5FC77B7C12A}"/>
              </a:ext>
            </a:extLst>
          </p:cNvPr>
          <p:cNvSpPr/>
          <p:nvPr/>
        </p:nvSpPr>
        <p:spPr>
          <a:xfrm>
            <a:off x="9830394" y="5477691"/>
            <a:ext cx="2009890" cy="1177291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E5BE93E-B71B-4BED-9505-8136767C1FC9}"/>
              </a:ext>
            </a:extLst>
          </p:cNvPr>
          <p:cNvSpPr/>
          <p:nvPr/>
        </p:nvSpPr>
        <p:spPr>
          <a:xfrm>
            <a:off x="167745" y="1155727"/>
            <a:ext cx="3474641" cy="4109722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</a:t>
            </a:r>
            <a:r>
              <a:rPr lang="ru-RU" sz="1550" b="1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руб</a:t>
            </a:r>
            <a:endParaRPr lang="ru-RU" sz="1550" b="1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приобретение основных средств, оплата услуг по изготовлению и размещению рекламы и рекламной продукции, оплата услуг по ремонту техники, оборудования и транспортных средств, строительство, ремонт и реконструкция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550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550" b="1" dirty="0">
              <a:latin typeface="Muller Bold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5C85E1F-03C5-4CB3-9B30-53BF41ABCF5B}"/>
              </a:ext>
            </a:extLst>
          </p:cNvPr>
          <p:cNvSpPr/>
          <p:nvPr/>
        </p:nvSpPr>
        <p:spPr>
          <a:xfrm>
            <a:off x="5181737" y="5471056"/>
            <a:ext cx="2020892" cy="116440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 pitchFamily="50" charset="-52"/>
              </a:rPr>
              <a:t>Участники расширенной акселерационной программы, 2%</a:t>
            </a:r>
          </a:p>
        </p:txBody>
      </p:sp>
    </p:spTree>
    <p:extLst>
      <p:ext uri="{BB962C8B-B14F-4D97-AF65-F5344CB8AC3E}">
        <p14:creationId xmlns:p14="http://schemas.microsoft.com/office/powerpoint/2010/main" val="222608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BA12D4-0EF1-4E0F-8FEA-7CAC26B5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2"/>
            <a:ext cx="12187238" cy="683005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0FBB63-5330-4B7E-87F8-C4765C0E29C6}"/>
              </a:ext>
            </a:extLst>
          </p:cNvPr>
          <p:cNvSpPr/>
          <p:nvPr/>
        </p:nvSpPr>
        <p:spPr>
          <a:xfrm>
            <a:off x="4450081" y="615690"/>
            <a:ext cx="703652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cap="all" dirty="0">
                <a:latin typeface="Muller Bold" pitchFamily="50" charset="-52"/>
              </a:rPr>
              <a:t>«ПОКАЗАТЕЛИ в разрезе муниципальных образований по микрозайму «СТАРТ»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4440898-491E-42F8-A15B-56196AC88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674"/>
              </p:ext>
            </p:extLst>
          </p:nvPr>
        </p:nvGraphicFramePr>
        <p:xfrm>
          <a:off x="1367245" y="1124383"/>
          <a:ext cx="9849396" cy="551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278">
                  <a:extLst>
                    <a:ext uri="{9D8B030D-6E8A-4147-A177-3AD203B41FA5}">
                      <a16:colId xmlns:a16="http://schemas.microsoft.com/office/drawing/2014/main" val="3247652262"/>
                    </a:ext>
                  </a:extLst>
                </a:gridCol>
                <a:gridCol w="1856544">
                  <a:extLst>
                    <a:ext uri="{9D8B030D-6E8A-4147-A177-3AD203B41FA5}">
                      <a16:colId xmlns:a16="http://schemas.microsoft.com/office/drawing/2014/main" val="914391597"/>
                    </a:ext>
                  </a:extLst>
                </a:gridCol>
                <a:gridCol w="1964846">
                  <a:extLst>
                    <a:ext uri="{9D8B030D-6E8A-4147-A177-3AD203B41FA5}">
                      <a16:colId xmlns:a16="http://schemas.microsoft.com/office/drawing/2014/main" val="2404995923"/>
                    </a:ext>
                  </a:extLst>
                </a:gridCol>
                <a:gridCol w="2026728">
                  <a:extLst>
                    <a:ext uri="{9D8B030D-6E8A-4147-A177-3AD203B41FA5}">
                      <a16:colId xmlns:a16="http://schemas.microsoft.com/office/drawing/2014/main" val="2379651838"/>
                    </a:ext>
                  </a:extLst>
                </a:gridCol>
              </a:tblGrid>
              <a:tr h="40378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Muller Bold"/>
                        </a:rPr>
                        <a:t>Муниципальное образование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uller Bold"/>
                        </a:rPr>
                        <a:t>Сумма, тыс. руб.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uller Bold"/>
                        </a:rPr>
                        <a:t>Кол –во </a:t>
                      </a:r>
                      <a:r>
                        <a:rPr lang="ru-RU" sz="1200" dirty="0" err="1">
                          <a:latin typeface="Muller Bold"/>
                        </a:rPr>
                        <a:t>выд</a:t>
                      </a:r>
                      <a:r>
                        <a:rPr lang="ru-RU" sz="1200" dirty="0">
                          <a:latin typeface="Muller Bold"/>
                        </a:rPr>
                        <a:t>.</a:t>
                      </a:r>
                    </a:p>
                    <a:p>
                      <a:pPr algn="ctr"/>
                      <a:r>
                        <a:rPr lang="ru-RU" sz="1200" dirty="0">
                          <a:latin typeface="Muller Bold"/>
                        </a:rPr>
                        <a:t>займов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Muller Bold"/>
                        </a:rPr>
                        <a:t>% от общего кол-ва </a:t>
                      </a:r>
                      <a:r>
                        <a:rPr lang="ru-RU" sz="1200" dirty="0" err="1">
                          <a:latin typeface="Muller Bold"/>
                        </a:rPr>
                        <a:t>выд</a:t>
                      </a:r>
                      <a:r>
                        <a:rPr lang="ru-RU" sz="1200" dirty="0">
                          <a:latin typeface="Muller Bold"/>
                        </a:rPr>
                        <a:t>. займов </a:t>
                      </a:r>
                    </a:p>
                  </a:txBody>
                  <a:tcPr>
                    <a:solidFill>
                      <a:srgbClr val="68A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23380"/>
                  </a:ext>
                </a:extLst>
              </a:tr>
              <a:tr h="215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г. Краснодар 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14 550,00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39,66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23239"/>
                  </a:ext>
                </a:extLst>
              </a:tr>
              <a:tr h="21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г. Новороссийск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4 382,00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4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6,91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930337"/>
                  </a:ext>
                </a:extLst>
              </a:tr>
              <a:tr h="22468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Кавказский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1 300,00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5,17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0440"/>
                  </a:ext>
                </a:extLst>
              </a:tr>
              <a:tr h="21162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Новокубанский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5,17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06930"/>
                  </a:ext>
                </a:extLst>
              </a:tr>
              <a:tr h="24210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Крымский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1 100,00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5,17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13691"/>
                  </a:ext>
                </a:extLst>
              </a:tr>
              <a:tr h="19420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Брюховецкий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2 800,00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5,17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53638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Ейский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5,17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17849"/>
                  </a:ext>
                </a:extLst>
              </a:tr>
              <a:tr h="21162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г. Армавир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3,46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2551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Тимашевский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3 200,00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3,46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97913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Туапсинский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3,46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92870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Тбилисский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97232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Усть-Лабинский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06511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Абинский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1 150,00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73351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Динской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3 000,00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76284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Павловский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61900"/>
                  </a:ext>
                </a:extLst>
              </a:tr>
              <a:tr h="25516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Белореченский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94153"/>
                  </a:ext>
                </a:extLst>
              </a:tr>
              <a:tr h="23339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Калининский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500,00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45768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Северский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2 000,00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51849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Гулькевичский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260,00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603771"/>
                  </a:ext>
                </a:extLst>
              </a:tr>
              <a:tr h="2595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uller Bold"/>
                        </a:rPr>
                        <a:t>Курганинский район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1 200,00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uller Bold"/>
                        </a:rPr>
                        <a:t>1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uller Bold"/>
                        </a:rPr>
                        <a:t>1,72</a:t>
                      </a:r>
                    </a:p>
                  </a:txBody>
                  <a:tcPr>
                    <a:solidFill>
                      <a:srgbClr val="D6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3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2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«Самозанятый»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230589" y="1352962"/>
            <a:ext cx="2511545" cy="1982794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  <a:endParaRPr lang="ru-RU" sz="1400" b="1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050979" y="1613234"/>
            <a:ext cx="2744978" cy="274531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382776" y="2032604"/>
            <a:ext cx="3121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</a:t>
            </a:r>
          </a:p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Самозанятый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4098923" y="720896"/>
            <a:ext cx="4544185" cy="4565207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259828" y="2119473"/>
              <a:ext cx="2255147" cy="87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 «Самозанятый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186545"/>
              <a:ext cx="2395024" cy="87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«Самозанятый Старт»</a:t>
              </a:r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803952" y="4715827"/>
              <a:ext cx="2055198" cy="668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10FBEE2-4B8A-4AEA-BDAF-F3FC92BB53CC}"/>
              </a:ext>
            </a:extLst>
          </p:cNvPr>
          <p:cNvSpPr/>
          <p:nvPr/>
        </p:nvSpPr>
        <p:spPr>
          <a:xfrm>
            <a:off x="238321" y="1065343"/>
            <a:ext cx="3385071" cy="4220760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atin typeface="Muller Bold" pitchFamily="50" charset="-52"/>
              </a:rPr>
              <a:t>«Самозанятый»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latin typeface="Muller Bold" pitchFamily="50" charset="-52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latin typeface="Muller Bold" pitchFamily="50" charset="-52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latin typeface="Muller Bold" pitchFamily="50" charset="-52"/>
              </a:rPr>
              <a:t>ставка по займу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latin typeface="Muller Bold" pitchFamily="50" charset="-52"/>
              </a:rPr>
              <a:t>цели:  связанные с организацией, осуществлением и развитием профессиональной деятельности самозанятых граждан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700" b="1" dirty="0">
                <a:latin typeface="Muller Bold" pitchFamily="50" charset="-52"/>
              </a:rPr>
              <a:t>отсрочка основного долга до 6 месяцев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102AB70-BC1A-4082-A926-84389FB7E5D1}"/>
              </a:ext>
            </a:extLst>
          </p:cNvPr>
          <p:cNvSpPr/>
          <p:nvPr/>
        </p:nvSpPr>
        <p:spPr>
          <a:xfrm>
            <a:off x="238321" y="5590903"/>
            <a:ext cx="3385071" cy="112858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uller Bold" pitchFamily="50" charset="-52"/>
              </a:rPr>
              <a:t>«Самозанятый Старт», 2%</a:t>
            </a:r>
          </a:p>
          <a:p>
            <a:pPr algn="ctr"/>
            <a:r>
              <a:rPr lang="ru-RU" sz="1600" b="1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88D3790-EC3A-42D4-A004-5DE499B85421}"/>
              </a:ext>
            </a:extLst>
          </p:cNvPr>
          <p:cNvSpPr/>
          <p:nvPr/>
        </p:nvSpPr>
        <p:spPr>
          <a:xfrm>
            <a:off x="4088753" y="5590901"/>
            <a:ext cx="4009731" cy="110599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600" b="1" dirty="0">
                <a:latin typeface="Muller Bold" pitchFamily="50" charset="-52"/>
              </a:rPr>
              <a:t>производства текстильных изделий, одежды, кожи, 1 %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50957DD-4818-4404-BB02-B508B490CB1C}"/>
              </a:ext>
            </a:extLst>
          </p:cNvPr>
          <p:cNvSpPr/>
          <p:nvPr/>
        </p:nvSpPr>
        <p:spPr>
          <a:xfrm>
            <a:off x="8430497" y="5590901"/>
            <a:ext cx="3474720" cy="112858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600" b="1" dirty="0">
                <a:latin typeface="Muller Bold" pitchFamily="50" charset="-52"/>
              </a:rPr>
              <a:t>обработки древесины, производство мебели, 1 %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0" y="3149147"/>
            <a:ext cx="743712" cy="6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1888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801</Words>
  <Application>Microsoft Office PowerPoint</Application>
  <PresentationFormat>Произвольный</PresentationFormat>
  <Paragraphs>330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Muller Bold</vt:lpstr>
      <vt:lpstr>Muller Medium</vt:lpstr>
      <vt:lpstr>Open Sans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Чуприна Владислав Николаевич</cp:lastModifiedBy>
  <cp:revision>146</cp:revision>
  <cp:lastPrinted>2021-01-28T14:29:49Z</cp:lastPrinted>
  <dcterms:created xsi:type="dcterms:W3CDTF">2018-07-16T14:46:52Z</dcterms:created>
  <dcterms:modified xsi:type="dcterms:W3CDTF">2021-02-02T09:20:03Z</dcterms:modified>
</cp:coreProperties>
</file>